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changesInfos/changesInfo1.xml" ContentType="application/vnd.ms-powerpoint.changesinfo+xml"/>
  <Override PartName="/ppt/revisionInfo.xml" ContentType="application/vnd.ms-powerpoint.revisioninfo+xml"/>
</Types>
</file>

<file path=_rels/.rels>&#65279;<?xml version="1.0" encoding="utf-8" standalone="yes"?>
<Relationships xmlns="http://schemas.openxmlformats.org/package/2006/relationships">
  <Relationship Id="rId3" Type="http://schemas.openxmlformats.org/package/2006/relationships/metadata/core-properties" Target="docProps/core.xml" />
  <Relationship Id="rId2" Type="http://schemas.openxmlformats.org/package/2006/relationships/metadata/thumbnail" Target="docProps/thumbnail.jpeg" />
  <Relationship Id="rId1" Type="http://schemas.openxmlformats.org/officeDocument/2006/relationships/officeDocument" Target="ppt/presentation.xml" />
  <Relationship Id="rId5" Type="http://schemas.openxmlformats.org/officeDocument/2006/relationships/custom-properties" Target="docProps/custom.xml" />
  <Relationship Id="rId4" Type="http://schemas.openxmlformats.org/officeDocument/2006/relationships/extended-properties" Target="docProps/app.xml" />
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7" r:id="rId5"/>
  </p:sldIdLst>
  <p:sldSz cx="9144000" cy="6858000" type="screen4x3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AEEFB"/>
    <a:srgbClr val="FBC293"/>
    <a:srgbClr val="B8CF8B"/>
    <a:srgbClr val="FBE3D6"/>
    <a:srgbClr val="FCD5B5"/>
    <a:srgbClr val="D7E4BD"/>
    <a:srgbClr val="0F9ED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5F2FF11-0D3A-58C4-4294-49F3D4EBC5EA}" v="1" dt="2026-03-10T06:09:15.39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171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&#65279;<?xml version="1.0" encoding="utf-8" standalone="yes"?>
<Relationships xmlns="http://schemas.openxmlformats.org/package/2006/relationships">
  <Relationship Id="rId8" Type="http://schemas.openxmlformats.org/officeDocument/2006/relationships/theme" Target="theme/theme1.xml" />
  <Relationship Id="rId3" Type="http://schemas.openxmlformats.org/officeDocument/2006/relationships/customXml" Target="../customXml/item3.xml" />
  <Relationship Id="rId7" Type="http://schemas.openxmlformats.org/officeDocument/2006/relationships/viewProps" Target="viewProps.xml" />
  <Relationship Id="rId2" Type="http://schemas.openxmlformats.org/officeDocument/2006/relationships/customXml" Target="../customXml/item2.xml" />
  <Relationship Id="rId1" Type="http://schemas.openxmlformats.org/officeDocument/2006/relationships/customXml" Target="../customXml/item1.xml" />
  <Relationship Id="rId6" Type="http://schemas.openxmlformats.org/officeDocument/2006/relationships/presProps" Target="presProps.xml" />
  <Relationship Id="rId11" Type="http://schemas.microsoft.com/office/2016/11/relationships/changesInfo" Target="changesInfos/changesInfo1.xml" />
  <Relationship Id="rId5" Type="http://schemas.openxmlformats.org/officeDocument/2006/relationships/slide" Target="slides/slide1.xml" />
  <Relationship Id="rId10" Type="http://schemas.microsoft.com/office/2015/10/relationships/revisionInfo" Target="revisionInfo.xml" />
  <Relationship Id="rId4" Type="http://schemas.openxmlformats.org/officeDocument/2006/relationships/slideMaster" Target="slideMasters/slideMaster1.xml" />
  <Relationship Id="rId9" Type="http://schemas.openxmlformats.org/officeDocument/2006/relationships/tableStyles" Target="tableStyles.xml" />
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clId="Web-{95F2FF11-0D3A-58C4-4294-49F3D4EBC5EA}"/>
    <pc:docChg chg="delSld">
      <pc:chgData name="" userId="" providerId="" clId="Web-{95F2FF11-0D3A-58C4-4294-49F3D4EBC5EA}" dt="2026-03-10T06:09:15.391" v="0"/>
      <pc:docMkLst>
        <pc:docMk/>
      </pc:docMkLst>
      <pc:sldChg chg="del">
        <pc:chgData name="" userId="" providerId="" clId="Web-{95F2FF11-0D3A-58C4-4294-49F3D4EBC5EA}" dt="2026-03-10T06:09:15.391" v="0"/>
        <pc:sldMkLst>
          <pc:docMk/>
          <pc:sldMk cId="3031192571" sldId="256"/>
        </pc:sldMkLst>
      </pc:sldChg>
    </pc:docChg>
  </pc:docChgLst>
</pc:chgInfo>
</file>

<file path=ppt/slideLayouts/_rels/slideLayout1.xml.rels>&#65279;<?xml version="1.0" encoding="utf-8" standalone="yes"?>
<Relationships xmlns="http://schemas.openxmlformats.org/package/2006/relationships">
  <Relationship Id="rId1" Type="http://schemas.openxmlformats.org/officeDocument/2006/relationships/slideMaster" Target="../slideMasters/slideMaster1.xml" />
</Relationships>
</file>

<file path=ppt/slideLayouts/_rels/slideLayout10.xml.rels>&#65279;<?xml version="1.0" encoding="utf-8" standalone="yes"?>
<Relationships xmlns="http://schemas.openxmlformats.org/package/2006/relationships">
  <Relationship Id="rId1" Type="http://schemas.openxmlformats.org/officeDocument/2006/relationships/slideMaster" Target="../slideMasters/slideMaster1.xml" />
</Relationships>
</file>

<file path=ppt/slideLayouts/_rels/slideLayout11.xml.rels>&#65279;<?xml version="1.0" encoding="utf-8" standalone="yes"?>
<Relationships xmlns="http://schemas.openxmlformats.org/package/2006/relationships">
  <Relationship Id="rId1" Type="http://schemas.openxmlformats.org/officeDocument/2006/relationships/slideMaster" Target="../slideMasters/slideMaster1.xml" />
</Relationships>
</file>

<file path=ppt/slideLayouts/_rels/slideLayout2.xml.rels>&#65279;<?xml version="1.0" encoding="utf-8" standalone="yes"?>
<Relationships xmlns="http://schemas.openxmlformats.org/package/2006/relationships">
  <Relationship Id="rId1" Type="http://schemas.openxmlformats.org/officeDocument/2006/relationships/slideMaster" Target="../slideMasters/slideMaster1.xml" />
</Relationships>
</file>

<file path=ppt/slideLayouts/_rels/slideLayout3.xml.rels>&#65279;<?xml version="1.0" encoding="utf-8" standalone="yes"?>
<Relationships xmlns="http://schemas.openxmlformats.org/package/2006/relationships">
  <Relationship Id="rId1" Type="http://schemas.openxmlformats.org/officeDocument/2006/relationships/slideMaster" Target="../slideMasters/slideMaster1.xml" />
</Relationships>
</file>

<file path=ppt/slideLayouts/_rels/slideLayout4.xml.rels>&#65279;<?xml version="1.0" encoding="utf-8" standalone="yes"?>
<Relationships xmlns="http://schemas.openxmlformats.org/package/2006/relationships">
  <Relationship Id="rId1" Type="http://schemas.openxmlformats.org/officeDocument/2006/relationships/slideMaster" Target="../slideMasters/slideMaster1.xml" />
</Relationships>
</file>

<file path=ppt/slideLayouts/_rels/slideLayout5.xml.rels>&#65279;<?xml version="1.0" encoding="utf-8" standalone="yes"?>
<Relationships xmlns="http://schemas.openxmlformats.org/package/2006/relationships">
  <Relationship Id="rId1" Type="http://schemas.openxmlformats.org/officeDocument/2006/relationships/slideMaster" Target="../slideMasters/slideMaster1.xml" />
</Relationships>
</file>

<file path=ppt/slideLayouts/_rels/slideLayout6.xml.rels>&#65279;<?xml version="1.0" encoding="utf-8" standalone="yes"?>
<Relationships xmlns="http://schemas.openxmlformats.org/package/2006/relationships">
  <Relationship Id="rId1" Type="http://schemas.openxmlformats.org/officeDocument/2006/relationships/slideMaster" Target="../slideMasters/slideMaster1.xml" />
</Relationships>
</file>

<file path=ppt/slideLayouts/_rels/slideLayout7.xml.rels>&#65279;<?xml version="1.0" encoding="utf-8" standalone="yes"?>
<Relationships xmlns="http://schemas.openxmlformats.org/package/2006/relationships">
  <Relationship Id="rId1" Type="http://schemas.openxmlformats.org/officeDocument/2006/relationships/slideMaster" Target="../slideMasters/slideMaster1.xml" />
</Relationships>
</file>

<file path=ppt/slideLayouts/_rels/slideLayout8.xml.rels>&#65279;<?xml version="1.0" encoding="utf-8" standalone="yes"?>
<Relationships xmlns="http://schemas.openxmlformats.org/package/2006/relationships">
  <Relationship Id="rId1" Type="http://schemas.openxmlformats.org/officeDocument/2006/relationships/slideMaster" Target="../slideMasters/slideMaster1.xml" />
</Relationships>
</file>

<file path=ppt/slideLayouts/_rels/slideLayout9.xml.rels>&#65279;<?xml version="1.0" encoding="utf-8" standalone="yes"?>
<Relationships xmlns="http://schemas.openxmlformats.org/package/2006/relationships">
  <Relationship Id="rId1" Type="http://schemas.openxmlformats.org/officeDocument/2006/relationships/slideMaster" Target="../slideMasters/slideMaster1.xml" />
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F79C8-9834-4250-9D56-D791FB342C01}" type="datetimeFigureOut">
              <a:rPr kumimoji="1" lang="ja-JP" altLang="en-US" smtClean="0"/>
              <a:t>2026/3/17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9E9C47-809E-4B7B-81D2-79D38217786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939244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F79C8-9834-4250-9D56-D791FB342C01}" type="datetimeFigureOut">
              <a:rPr kumimoji="1" lang="ja-JP" altLang="en-US" smtClean="0"/>
              <a:t>2026/3/17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9E9C47-809E-4B7B-81D2-79D38217786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216694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F79C8-9834-4250-9D56-D791FB342C01}" type="datetimeFigureOut">
              <a:rPr kumimoji="1" lang="ja-JP" altLang="en-US" smtClean="0"/>
              <a:t>2026/3/17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9E9C47-809E-4B7B-81D2-79D38217786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319314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F79C8-9834-4250-9D56-D791FB342C01}" type="datetimeFigureOut">
              <a:rPr kumimoji="1" lang="ja-JP" altLang="en-US" smtClean="0"/>
              <a:t>2026/3/17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9E9C47-809E-4B7B-81D2-79D38217786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195180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F79C8-9834-4250-9D56-D791FB342C01}" type="datetimeFigureOut">
              <a:rPr kumimoji="1" lang="ja-JP" altLang="en-US" smtClean="0"/>
              <a:t>2026/3/17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9E9C47-809E-4B7B-81D2-79D38217786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693033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F79C8-9834-4250-9D56-D791FB342C01}" type="datetimeFigureOut">
              <a:rPr kumimoji="1" lang="ja-JP" altLang="en-US" smtClean="0"/>
              <a:t>2026/3/17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9E9C47-809E-4B7B-81D2-79D38217786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213519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F79C8-9834-4250-9D56-D791FB342C01}" type="datetimeFigureOut">
              <a:rPr kumimoji="1" lang="ja-JP" altLang="en-US" smtClean="0"/>
              <a:t>2026/3/17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9E9C47-809E-4B7B-81D2-79D38217786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54093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F79C8-9834-4250-9D56-D791FB342C01}" type="datetimeFigureOut">
              <a:rPr kumimoji="1" lang="ja-JP" altLang="en-US" smtClean="0"/>
              <a:t>2026/3/17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9E9C47-809E-4B7B-81D2-79D38217786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33638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F79C8-9834-4250-9D56-D791FB342C01}" type="datetimeFigureOut">
              <a:rPr kumimoji="1" lang="ja-JP" altLang="en-US" smtClean="0"/>
              <a:t>2026/3/17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9E9C47-809E-4B7B-81D2-79D38217786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431738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F79C8-9834-4250-9D56-D791FB342C01}" type="datetimeFigureOut">
              <a:rPr kumimoji="1" lang="ja-JP" altLang="en-US" smtClean="0"/>
              <a:t>2026/3/17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9E9C47-809E-4B7B-81D2-79D38217786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016345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F79C8-9834-4250-9D56-D791FB342C01}" type="datetimeFigureOut">
              <a:rPr kumimoji="1" lang="ja-JP" altLang="en-US" smtClean="0"/>
              <a:t>2026/3/17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9E9C47-809E-4B7B-81D2-79D38217786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13723323"/>
      </p:ext>
    </p:extLst>
  </p:cSld>
  <p:clrMapOvr>
    <a:masterClrMapping/>
  </p:clrMapOvr>
</p:sldLayout>
</file>

<file path=ppt/slideMasters/_rels/slideMaster1.xml.rels>&#65279;<?xml version="1.0" encoding="utf-8" standalone="yes"?>
<Relationships xmlns="http://schemas.openxmlformats.org/package/2006/relationships">
  <Relationship Id="rId8" Type="http://schemas.openxmlformats.org/officeDocument/2006/relationships/slideLayout" Target="../slideLayouts/slideLayout8.xml" />
  <Relationship Id="rId3" Type="http://schemas.openxmlformats.org/officeDocument/2006/relationships/slideLayout" Target="../slideLayouts/slideLayout3.xml" />
  <Relationship Id="rId7" Type="http://schemas.openxmlformats.org/officeDocument/2006/relationships/slideLayout" Target="../slideLayouts/slideLayout7.xml" />
  <Relationship Id="rId12" Type="http://schemas.openxmlformats.org/officeDocument/2006/relationships/theme" Target="../theme/theme1.xml" />
  <Relationship Id="rId2" Type="http://schemas.openxmlformats.org/officeDocument/2006/relationships/slideLayout" Target="../slideLayouts/slideLayout2.xml" />
  <Relationship Id="rId1" Type="http://schemas.openxmlformats.org/officeDocument/2006/relationships/slideLayout" Target="../slideLayouts/slideLayout1.xml" />
  <Relationship Id="rId6" Type="http://schemas.openxmlformats.org/officeDocument/2006/relationships/slideLayout" Target="../slideLayouts/slideLayout6.xml" />
  <Relationship Id="rId11" Type="http://schemas.openxmlformats.org/officeDocument/2006/relationships/slideLayout" Target="../slideLayouts/slideLayout11.xml" />
  <Relationship Id="rId5" Type="http://schemas.openxmlformats.org/officeDocument/2006/relationships/slideLayout" Target="../slideLayouts/slideLayout5.xml" />
  <Relationship Id="rId10" Type="http://schemas.openxmlformats.org/officeDocument/2006/relationships/slideLayout" Target="../slideLayouts/slideLayout10.xml" />
  <Relationship Id="rId4" Type="http://schemas.openxmlformats.org/officeDocument/2006/relationships/slideLayout" Target="../slideLayouts/slideLayout4.xml" />
  <Relationship Id="rId9" Type="http://schemas.openxmlformats.org/officeDocument/2006/relationships/slideLayout" Target="../slideLayouts/slideLayout9.xml" />
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E7F79C8-9834-4250-9D56-D791FB342C01}" type="datetimeFigureOut">
              <a:rPr kumimoji="1" lang="ja-JP" altLang="en-US" smtClean="0"/>
              <a:t>2026/3/17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39E9C47-809E-4B7B-81D2-79D38217786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49335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&#65279;<?xml version="1.0" encoding="utf-8" standalone="yes"?>
<Relationships xmlns="http://schemas.openxmlformats.org/package/2006/relationships">
  <Relationship Id="rId1" Type="http://schemas.openxmlformats.org/officeDocument/2006/relationships/slideLayout" Target="../slideLayouts/slideLayout7.xml" />
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タイトル 1">
            <a:extLst>
              <a:ext uri="{FF2B5EF4-FFF2-40B4-BE49-F238E27FC236}">
                <a16:creationId xmlns:a16="http://schemas.microsoft.com/office/drawing/2014/main" id="{FC6BB372-5D29-B265-DC5C-4760DF9350C8}"/>
              </a:ext>
            </a:extLst>
          </p:cNvPr>
          <p:cNvSpPr txBox="1">
            <a:spLocks/>
          </p:cNvSpPr>
          <p:nvPr/>
        </p:nvSpPr>
        <p:spPr>
          <a:xfrm>
            <a:off x="129308" y="2622707"/>
            <a:ext cx="8885385" cy="305712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B8CF8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ja-JP" altLang="en-US" sz="1800" b="1" dirty="0">
              <a:latin typeface="+mn-ea"/>
              <a:ea typeface="+mn-ea"/>
            </a:endParaRPr>
          </a:p>
        </p:txBody>
      </p:sp>
      <p:sp>
        <p:nvSpPr>
          <p:cNvPr id="2" name="タイトル 1">
            <a:extLst>
              <a:ext uri="{FF2B5EF4-FFF2-40B4-BE49-F238E27FC236}">
                <a16:creationId xmlns:a16="http://schemas.microsoft.com/office/drawing/2014/main" id="{B35121BA-EDC7-B2D5-C87F-426B6493DF36}"/>
              </a:ext>
            </a:extLst>
          </p:cNvPr>
          <p:cNvSpPr txBox="1">
            <a:spLocks/>
          </p:cNvSpPr>
          <p:nvPr/>
        </p:nvSpPr>
        <p:spPr>
          <a:xfrm>
            <a:off x="131618" y="22355"/>
            <a:ext cx="8880767" cy="550342"/>
          </a:xfrm>
          <a:prstGeom prst="rect">
            <a:avLst/>
          </a:prstGeom>
          <a:solidFill>
            <a:schemeClr val="accent4"/>
          </a:solidFill>
        </p:spPr>
        <p:txBody>
          <a:bodyPr anchor="ctr">
            <a:normAutofit fontScale="975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ja-JP" altLang="en-US" sz="1600" b="1" dirty="0">
                <a:solidFill>
                  <a:schemeClr val="bg1"/>
                </a:solidFill>
                <a:latin typeface="+mn-ea"/>
                <a:ea typeface="+mn-ea"/>
              </a:rPr>
              <a:t>令和７年度補正予算　重点支援地方交付金の活用状況について</a:t>
            </a:r>
            <a:endParaRPr lang="en-US" altLang="ja-JP" sz="1600" b="1" dirty="0">
              <a:solidFill>
                <a:schemeClr val="bg1"/>
              </a:solidFill>
              <a:latin typeface="+mn-ea"/>
              <a:ea typeface="+mn-ea"/>
            </a:endParaRPr>
          </a:p>
          <a:p>
            <a:pPr algn="ctr">
              <a:lnSpc>
                <a:spcPct val="110000"/>
              </a:lnSpc>
            </a:pPr>
            <a:r>
              <a:rPr lang="ja-JP" altLang="en-US" sz="1600" b="1" dirty="0">
                <a:solidFill>
                  <a:schemeClr val="bg1"/>
                </a:solidFill>
                <a:latin typeface="+mn-ea"/>
                <a:ea typeface="+mn-ea"/>
              </a:rPr>
              <a:t>宮崎</a:t>
            </a:r>
            <a:r>
              <a:rPr lang="ja-JP" altLang="en-US" sz="1600" b="1" dirty="0" smtClean="0">
                <a:solidFill>
                  <a:schemeClr val="bg1"/>
                </a:solidFill>
                <a:latin typeface="+mn-ea"/>
                <a:ea typeface="+mn-ea"/>
              </a:rPr>
              <a:t>県</a:t>
            </a:r>
            <a:r>
              <a:rPr lang="ja-JP" altLang="en-US" sz="1600" b="1" dirty="0">
                <a:solidFill>
                  <a:schemeClr val="bg1"/>
                </a:solidFill>
                <a:latin typeface="+mn-ea"/>
                <a:ea typeface="+mn-ea"/>
              </a:rPr>
              <a:t>　木城町</a:t>
            </a:r>
          </a:p>
        </p:txBody>
      </p:sp>
      <p:graphicFrame>
        <p:nvGraphicFramePr>
          <p:cNvPr id="6" name="表 5">
            <a:extLst>
              <a:ext uri="{FF2B5EF4-FFF2-40B4-BE49-F238E27FC236}">
                <a16:creationId xmlns:a16="http://schemas.microsoft.com/office/drawing/2014/main" id="{430AEA37-641B-A08D-F1C7-BCB587BA302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19972071"/>
              </p:ext>
            </p:extLst>
          </p:nvPr>
        </p:nvGraphicFramePr>
        <p:xfrm>
          <a:off x="992622" y="810206"/>
          <a:ext cx="6903604" cy="1219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51802">
                  <a:extLst>
                    <a:ext uri="{9D8B030D-6E8A-4147-A177-3AD203B41FA5}">
                      <a16:colId xmlns:a16="http://schemas.microsoft.com/office/drawing/2014/main" val="3510786128"/>
                    </a:ext>
                  </a:extLst>
                </a:gridCol>
                <a:gridCol w="3451802">
                  <a:extLst>
                    <a:ext uri="{9D8B030D-6E8A-4147-A177-3AD203B41FA5}">
                      <a16:colId xmlns:a16="http://schemas.microsoft.com/office/drawing/2014/main" val="2813429504"/>
                    </a:ext>
                  </a:extLst>
                </a:gridCol>
              </a:tblGrid>
              <a:tr h="127815">
                <a:tc>
                  <a:txBody>
                    <a:bodyPr/>
                    <a:lstStyle/>
                    <a:p>
                      <a:r>
                        <a:rPr kumimoji="1" lang="zh-TW" altLang="en-US" sz="1400" b="1" dirty="0">
                          <a:solidFill>
                            <a:schemeClr val="tx1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交付限度額</a:t>
                      </a:r>
                      <a:endParaRPr kumimoji="1" lang="ja-JP" altLang="en-US" sz="1400" b="1" dirty="0">
                        <a:solidFill>
                          <a:schemeClr val="tx1"/>
                        </a:solidFill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ja-JP" altLang="en-US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游ゴシック" panose="020B0400000000000000" pitchFamily="50" charset="-128"/>
                          <a:ea typeface="+mn-ea"/>
                          <a:cs typeface="+mn-cs"/>
                        </a:rPr>
                        <a:t>　　</a:t>
                      </a:r>
                      <a:r>
                        <a:rPr kumimoji="0" lang="ja-JP" altLang="en-US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游ゴシック" panose="020B0400000000000000" pitchFamily="50" charset="-128"/>
                          <a:ea typeface="+mn-ea"/>
                          <a:cs typeface="+mn-cs"/>
                        </a:rPr>
                        <a:t>　</a:t>
                      </a:r>
                      <a:r>
                        <a:rPr kumimoji="0" lang="ja-JP" altLang="en-US" sz="1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游ゴシック" panose="020B0400000000000000" pitchFamily="50" charset="-128"/>
                          <a:ea typeface="+mn-ea"/>
                          <a:cs typeface="+mn-cs"/>
                        </a:rPr>
                        <a:t>　　  ７１，００９千円</a:t>
                      </a:r>
                      <a:endParaRPr kumimoji="1" lang="ja-JP" altLang="en-US" sz="1400" b="1" dirty="0">
                        <a:solidFill>
                          <a:srgbClr val="CAEEFB"/>
                        </a:solidFill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90624492"/>
                  </a:ext>
                </a:extLst>
              </a:tr>
              <a:tr h="217286">
                <a:tc>
                  <a:txBody>
                    <a:bodyPr/>
                    <a:lstStyle/>
                    <a:p>
                      <a:r>
                        <a:rPr kumimoji="0" lang="ja-JP" altLang="en-US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游ゴシック" panose="020B0400000000000000" pitchFamily="50" charset="-128"/>
                          <a:ea typeface="+mn-ea"/>
                          <a:cs typeface="+mn-cs"/>
                        </a:rPr>
                        <a:t>　うち令和７年度　交付決定額</a:t>
                      </a:r>
                      <a:endParaRPr kumimoji="1" lang="ja-JP" altLang="en-US" sz="1400" b="1" dirty="0">
                        <a:solidFill>
                          <a:schemeClr val="tx1"/>
                        </a:solidFill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ja-JP" altLang="en-US" sz="1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游ゴシック" panose="020B0400000000000000" pitchFamily="50" charset="-128"/>
                          <a:ea typeface="+mn-ea"/>
                          <a:cs typeface="+mn-cs"/>
                        </a:rPr>
                        <a:t>７１，００９千円</a:t>
                      </a:r>
                      <a:r>
                        <a:rPr kumimoji="0" lang="ja-JP" altLang="en-US" sz="1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游ゴシック" panose="020B0400000000000000" pitchFamily="50" charset="-128"/>
                          <a:ea typeface="+mn-ea"/>
                          <a:cs typeface="+mn-cs"/>
                        </a:rPr>
                        <a:t>（</a:t>
                      </a:r>
                      <a:r>
                        <a:rPr kumimoji="0" lang="en-US" altLang="ja-JP" sz="1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游ゴシック" panose="020B0400000000000000" pitchFamily="50" charset="-128"/>
                          <a:ea typeface="+mn-ea"/>
                          <a:cs typeface="+mn-cs"/>
                        </a:rPr>
                        <a:t>100</a:t>
                      </a:r>
                      <a:r>
                        <a:rPr kumimoji="0" lang="ja-JP" altLang="en-US" sz="1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游ゴシック" panose="020B0400000000000000" pitchFamily="50" charset="-128"/>
                          <a:ea typeface="+mn-ea"/>
                          <a:cs typeface="+mn-cs"/>
                        </a:rPr>
                        <a:t>％</a:t>
                      </a:r>
                      <a:r>
                        <a:rPr kumimoji="0" lang="ja-JP" altLang="en-US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游ゴシック" panose="020B0400000000000000" pitchFamily="50" charset="-128"/>
                          <a:ea typeface="+mn-ea"/>
                          <a:cs typeface="+mn-cs"/>
                        </a:rPr>
                        <a:t>）</a:t>
                      </a:r>
                      <a:endParaRPr kumimoji="1" lang="ja-JP" altLang="en-US" sz="1400" b="1" dirty="0">
                        <a:solidFill>
                          <a:schemeClr val="tx1"/>
                        </a:solidFill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78022725"/>
                  </a:ext>
                </a:extLst>
              </a:tr>
              <a:tr h="217286">
                <a:tc>
                  <a:txBody>
                    <a:bodyPr/>
                    <a:lstStyle/>
                    <a:p>
                      <a:r>
                        <a:rPr kumimoji="0" lang="ja-JP" altLang="en-US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游ゴシック" panose="020B0400000000000000" pitchFamily="50" charset="-128"/>
                          <a:ea typeface="+mn-ea"/>
                          <a:cs typeface="+mn-cs"/>
                        </a:rPr>
                        <a:t>　うち令和８年度　交付決定額</a:t>
                      </a:r>
                      <a:endParaRPr kumimoji="1" lang="ja-JP" altLang="en-US" sz="1400" b="1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ja-JP" altLang="en-US" sz="1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游ゴシック" panose="020B0400000000000000" pitchFamily="50" charset="-128"/>
                          <a:ea typeface="+mn-ea"/>
                          <a:cs typeface="+mn-cs"/>
                        </a:rPr>
                        <a:t>　　</a:t>
                      </a:r>
                      <a:r>
                        <a:rPr kumimoji="0" lang="ja-JP" altLang="en-US" sz="1400" b="1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游ゴシック" panose="020B0400000000000000" pitchFamily="50" charset="-128"/>
                          <a:ea typeface="+mn-ea"/>
                          <a:cs typeface="+mn-cs"/>
                        </a:rPr>
                        <a:t>ー</a:t>
                      </a:r>
                      <a:r>
                        <a:rPr kumimoji="0" lang="ja-JP" altLang="en-US" sz="1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游ゴシック" panose="020B0400000000000000" pitchFamily="50" charset="-128"/>
                          <a:ea typeface="+mn-ea"/>
                          <a:cs typeface="+mn-cs"/>
                        </a:rPr>
                        <a:t>　　　　　　　　　</a:t>
                      </a:r>
                      <a:endParaRPr kumimoji="1" lang="ja-JP" altLang="en-US" sz="1400" b="1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43793336"/>
                  </a:ext>
                </a:extLst>
              </a:tr>
              <a:tr h="217286">
                <a:tc>
                  <a:txBody>
                    <a:bodyPr/>
                    <a:lstStyle/>
                    <a:p>
                      <a:r>
                        <a:rPr kumimoji="0" lang="ja-JP" altLang="en-US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游ゴシック" panose="020B0400000000000000" pitchFamily="50" charset="-128"/>
                          <a:ea typeface="+mn-ea"/>
                          <a:cs typeface="+mn-cs"/>
                        </a:rPr>
                        <a:t>　</a:t>
                      </a:r>
                      <a:r>
                        <a:rPr kumimoji="1" lang="ja-JP" altLang="en-US" sz="1400" b="1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残額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ja-JP" altLang="en-US" sz="1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游ゴシック" panose="020B0400000000000000" pitchFamily="50" charset="-128"/>
                          <a:ea typeface="+mn-ea"/>
                          <a:cs typeface="+mn-cs"/>
                        </a:rPr>
                        <a:t>　</a:t>
                      </a:r>
                      <a:r>
                        <a:rPr kumimoji="0" lang="ja-JP" altLang="en-US" sz="1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游ゴシック" panose="020B0400000000000000" pitchFamily="50" charset="-128"/>
                          <a:ea typeface="+mn-ea"/>
                          <a:cs typeface="+mn-cs"/>
                        </a:rPr>
                        <a:t>　　　　　　　　　　０円</a:t>
                      </a:r>
                      <a:r>
                        <a:rPr kumimoji="0" lang="ja-JP" altLang="en-US" sz="1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游ゴシック" panose="020B0400000000000000" pitchFamily="50" charset="-128"/>
                          <a:ea typeface="+mn-ea"/>
                          <a:cs typeface="+mn-cs"/>
                        </a:rPr>
                        <a:t>（０％</a:t>
                      </a:r>
                      <a:r>
                        <a:rPr kumimoji="0" lang="ja-JP" altLang="en-US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游ゴシック" panose="020B0400000000000000" pitchFamily="50" charset="-128"/>
                          <a:ea typeface="+mn-ea"/>
                          <a:cs typeface="+mn-cs"/>
                        </a:rPr>
                        <a:t>）</a:t>
                      </a:r>
                      <a:endParaRPr kumimoji="1" lang="ja-JP" altLang="en-US" sz="1400" b="1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42775636"/>
                  </a:ext>
                </a:extLst>
              </a:tr>
            </a:tbl>
          </a:graphicData>
        </a:graphic>
      </p:graphicFrame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646542F1-74CB-1B64-EAA1-B88F31F5887D}"/>
              </a:ext>
            </a:extLst>
          </p:cNvPr>
          <p:cNvSpPr txBox="1"/>
          <p:nvPr/>
        </p:nvSpPr>
        <p:spPr>
          <a:xfrm>
            <a:off x="131617" y="547751"/>
            <a:ext cx="3611708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1400" b="1" dirty="0">
                <a:solidFill>
                  <a:prstClr val="black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■</a:t>
            </a:r>
            <a:r>
              <a:rPr kumimoji="0" lang="ja-JP" alt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実施状況</a:t>
            </a:r>
            <a:endParaRPr kumimoji="0" lang="en-US" altLang="ja-JP" sz="1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游ゴシック" panose="020B0400000000000000" pitchFamily="50" charset="-128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7B9BC070-1698-5756-17AA-E19355F74AB8}"/>
              </a:ext>
            </a:extLst>
          </p:cNvPr>
          <p:cNvSpPr txBox="1"/>
          <p:nvPr/>
        </p:nvSpPr>
        <p:spPr>
          <a:xfrm>
            <a:off x="131616" y="2072024"/>
            <a:ext cx="8803414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1400" b="1" dirty="0">
                <a:solidFill>
                  <a:prstClr val="black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■主な</a:t>
            </a:r>
            <a:r>
              <a:rPr kumimoji="0" lang="ja-JP" alt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事業概要　</a:t>
            </a:r>
            <a:r>
              <a:rPr kumimoji="0" lang="en-US" altLang="ja-JP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※</a:t>
            </a:r>
            <a:r>
              <a:rPr kumimoji="0" lang="ja-JP" alt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規模の大きい事業を最大５つ程度を記載（詳細は別途実施計画をご覧ください）</a:t>
            </a:r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E3C23F17-2469-BC32-A8EE-DC4679E0C6F3}"/>
              </a:ext>
            </a:extLst>
          </p:cNvPr>
          <p:cNvSpPr txBox="1"/>
          <p:nvPr/>
        </p:nvSpPr>
        <p:spPr>
          <a:xfrm>
            <a:off x="208968" y="2873678"/>
            <a:ext cx="8726059" cy="830997"/>
          </a:xfrm>
          <a:prstGeom prst="rect">
            <a:avLst/>
          </a:prstGeom>
          <a:solidFill>
            <a:schemeClr val="bg1"/>
          </a:solidFill>
          <a:ln w="190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sz="1200" b="1" u="sng" dirty="0" smtClean="0"/>
              <a:t>◆木城町物価高騰対策支援事業給付金</a:t>
            </a:r>
            <a:r>
              <a:rPr kumimoji="1" lang="ja-JP" altLang="en-US" sz="1200" b="1" u="sng" dirty="0"/>
              <a:t>　事業費</a:t>
            </a:r>
            <a:r>
              <a:rPr kumimoji="1" lang="ja-JP" altLang="en-US" sz="1200" b="1" u="sng" dirty="0" smtClean="0"/>
              <a:t>：６９，７５０千円</a:t>
            </a:r>
            <a:r>
              <a:rPr kumimoji="1" lang="ja-JP" altLang="en-US" sz="1200" b="1" dirty="0">
                <a:solidFill>
                  <a:srgbClr val="FF0000"/>
                </a:solidFill>
              </a:rPr>
              <a:t>　　</a:t>
            </a:r>
            <a:r>
              <a:rPr kumimoji="1" lang="en-US" altLang="ja-JP" sz="1200" b="1" dirty="0">
                <a:solidFill>
                  <a:srgbClr val="FF0000"/>
                </a:solidFill>
              </a:rPr>
              <a:t>※</a:t>
            </a:r>
            <a:r>
              <a:rPr kumimoji="1" lang="ja-JP" altLang="en-US" sz="1200" b="1" dirty="0">
                <a:solidFill>
                  <a:srgbClr val="FF0000"/>
                </a:solidFill>
              </a:rPr>
              <a:t>食料品特別加算を</a:t>
            </a:r>
            <a:r>
              <a:rPr kumimoji="1" lang="ja-JP" altLang="en-US" sz="1200" b="1" dirty="0" smtClean="0">
                <a:solidFill>
                  <a:srgbClr val="FF0000"/>
                </a:solidFill>
              </a:rPr>
              <a:t>活用</a:t>
            </a:r>
            <a:endParaRPr kumimoji="1" lang="en-US" altLang="ja-JP" sz="1200" b="1" dirty="0" smtClean="0">
              <a:solidFill>
                <a:srgbClr val="FF0000"/>
              </a:solidFill>
            </a:endParaRPr>
          </a:p>
          <a:p>
            <a:endParaRPr kumimoji="1" lang="en-US" altLang="ja-JP" sz="1200" b="1" dirty="0">
              <a:solidFill>
                <a:srgbClr val="FF0000"/>
              </a:solidFill>
            </a:endParaRPr>
          </a:p>
          <a:p>
            <a:r>
              <a:rPr kumimoji="1" lang="ja-JP" altLang="en-US" sz="1200" dirty="0"/>
              <a:t>　食料費等</a:t>
            </a:r>
            <a:r>
              <a:rPr kumimoji="1" lang="ja-JP" altLang="en-US" sz="1200" dirty="0" smtClean="0"/>
              <a:t>の物価高騰による負担軽減及び消費下支え支援として、町民１人あたり１５，０００円の現金を給付。</a:t>
            </a:r>
            <a:endParaRPr kumimoji="1" lang="en-US" altLang="ja-JP" sz="1200" dirty="0" smtClean="0"/>
          </a:p>
          <a:p>
            <a:r>
              <a:rPr kumimoji="1" lang="ja-JP" altLang="en-US" sz="1200" dirty="0"/>
              <a:t>　</a:t>
            </a:r>
            <a:r>
              <a:rPr kumimoji="1" lang="ja-JP" altLang="en-US" sz="1200" dirty="0" smtClean="0"/>
              <a:t>給付対象：令和７年１２月１日時点で木城町内に住民登録がある者。</a:t>
            </a:r>
            <a:endParaRPr kumimoji="1" lang="en-US" altLang="ja-JP" sz="1200" dirty="0"/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CDACDB40-F1E7-383E-7575-72A501846271}"/>
              </a:ext>
            </a:extLst>
          </p:cNvPr>
          <p:cNvSpPr txBox="1"/>
          <p:nvPr/>
        </p:nvSpPr>
        <p:spPr>
          <a:xfrm>
            <a:off x="208967" y="3879128"/>
            <a:ext cx="8726059" cy="1200329"/>
          </a:xfrm>
          <a:prstGeom prst="rect">
            <a:avLst/>
          </a:prstGeom>
          <a:solidFill>
            <a:schemeClr val="bg1"/>
          </a:solidFill>
          <a:ln w="19050">
            <a:solidFill>
              <a:srgbClr val="B8CF8B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sz="1200" b="1" u="sng" dirty="0" smtClean="0"/>
              <a:t>◆木城町物価高騰対応プレミアム付商品券発行事業</a:t>
            </a:r>
            <a:r>
              <a:rPr kumimoji="1" lang="ja-JP" altLang="en-US" sz="1200" b="1" u="sng" dirty="0"/>
              <a:t>　事業費</a:t>
            </a:r>
            <a:r>
              <a:rPr kumimoji="1" lang="ja-JP" altLang="en-US" sz="1200" b="1" u="sng" dirty="0" smtClean="0"/>
              <a:t>：２１，０００千円</a:t>
            </a:r>
            <a:endParaRPr kumimoji="1" lang="en-US" altLang="ja-JP" sz="1200" b="1" u="sng" dirty="0" smtClean="0"/>
          </a:p>
          <a:p>
            <a:endParaRPr kumimoji="1" lang="en-US" altLang="ja-JP" sz="1200" b="1" u="sng" dirty="0"/>
          </a:p>
          <a:p>
            <a:r>
              <a:rPr kumimoji="1" lang="ja-JP" altLang="en-US" sz="1200" dirty="0"/>
              <a:t>　</a:t>
            </a:r>
            <a:r>
              <a:rPr kumimoji="1" lang="ja-JP" altLang="en-US" sz="1200" dirty="0" smtClean="0"/>
              <a:t>物価</a:t>
            </a:r>
            <a:r>
              <a:rPr kumimoji="1" lang="ja-JP" altLang="en-US" sz="1200" dirty="0" smtClean="0"/>
              <a:t>高騰による影響が</a:t>
            </a:r>
            <a:r>
              <a:rPr kumimoji="1" lang="ja-JP" altLang="en-US" sz="1200" dirty="0" smtClean="0"/>
              <a:t>続く</a:t>
            </a:r>
            <a:r>
              <a:rPr kumimoji="1" lang="ja-JP" altLang="en-US" sz="1200" dirty="0"/>
              <a:t>中</a:t>
            </a:r>
            <a:r>
              <a:rPr kumimoji="1" lang="ja-JP" altLang="en-US" sz="1200" dirty="0" smtClean="0"/>
              <a:t>、</a:t>
            </a:r>
            <a:r>
              <a:rPr kumimoji="1" lang="ja-JP" altLang="en-US" sz="1200" dirty="0" smtClean="0"/>
              <a:t>消費下支え支援としてプレミアム付商品券の発行を行う。</a:t>
            </a:r>
            <a:endParaRPr kumimoji="1" lang="en-US" altLang="ja-JP" sz="1200" dirty="0" smtClean="0"/>
          </a:p>
          <a:p>
            <a:r>
              <a:rPr kumimoji="1" lang="ja-JP" altLang="en-US" sz="1200" dirty="0"/>
              <a:t>　</a:t>
            </a:r>
            <a:r>
              <a:rPr kumimoji="1" lang="ja-JP" altLang="en-US" sz="1200" dirty="0" smtClean="0"/>
              <a:t>プレミアム率：最大３０％</a:t>
            </a:r>
            <a:endParaRPr kumimoji="1" lang="en-US" altLang="ja-JP" sz="1200" dirty="0" smtClean="0"/>
          </a:p>
          <a:p>
            <a:r>
              <a:rPr kumimoji="1" lang="ja-JP" altLang="en-US" sz="1200" dirty="0"/>
              <a:t>　</a:t>
            </a:r>
            <a:r>
              <a:rPr kumimoji="1" lang="ja-JP" altLang="en-US" sz="1200" dirty="0" smtClean="0"/>
              <a:t>発行予定部数：７，０００冊（町内在住者）</a:t>
            </a:r>
            <a:endParaRPr kumimoji="1" lang="en-US" altLang="ja-JP" sz="1200" dirty="0" smtClean="0"/>
          </a:p>
          <a:p>
            <a:r>
              <a:rPr kumimoji="1" lang="ja-JP" altLang="en-US" sz="1200" dirty="0"/>
              <a:t>　</a:t>
            </a:r>
            <a:r>
              <a:rPr kumimoji="1" lang="ja-JP" altLang="en-US" sz="1200" dirty="0" smtClean="0"/>
              <a:t>発売予定日：令和８年４月</a:t>
            </a:r>
            <a:r>
              <a:rPr kumimoji="1" lang="ja-JP" altLang="en-US" sz="1200" dirty="0" smtClean="0"/>
              <a:t>末</a:t>
            </a:r>
            <a:endParaRPr kumimoji="1" lang="en-US" altLang="ja-JP" sz="1200" dirty="0"/>
          </a:p>
        </p:txBody>
      </p:sp>
      <p:sp>
        <p:nvSpPr>
          <p:cNvPr id="21" name="タイトル 1">
            <a:extLst>
              <a:ext uri="{FF2B5EF4-FFF2-40B4-BE49-F238E27FC236}">
                <a16:creationId xmlns:a16="http://schemas.microsoft.com/office/drawing/2014/main" id="{BFC79F8A-4A71-9B8F-A398-FA2BC2F0593A}"/>
              </a:ext>
            </a:extLst>
          </p:cNvPr>
          <p:cNvSpPr txBox="1">
            <a:spLocks/>
          </p:cNvSpPr>
          <p:nvPr/>
        </p:nvSpPr>
        <p:spPr>
          <a:xfrm>
            <a:off x="129306" y="2331016"/>
            <a:ext cx="8885385" cy="288000"/>
          </a:xfrm>
          <a:prstGeom prst="rect">
            <a:avLst/>
          </a:prstGeom>
          <a:solidFill>
            <a:srgbClr val="B8CF8B"/>
          </a:solidFill>
          <a:ln>
            <a:solidFill>
              <a:srgbClr val="B8CF8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1400" b="1" dirty="0">
                <a:latin typeface="+mn-ea"/>
                <a:ea typeface="+mn-ea"/>
              </a:rPr>
              <a:t>生活者支援</a:t>
            </a:r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85823136-E1A9-FDFC-3AEE-40C864020B82}"/>
              </a:ext>
            </a:extLst>
          </p:cNvPr>
          <p:cNvSpPr txBox="1"/>
          <p:nvPr/>
        </p:nvSpPr>
        <p:spPr>
          <a:xfrm>
            <a:off x="6106160" y="6660869"/>
            <a:ext cx="3037840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kumimoji="0" lang="en-US" altLang="ja-JP" sz="1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※</a:t>
            </a:r>
            <a:r>
              <a:rPr kumimoji="0" lang="ja-JP" altLang="en-US" sz="1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事業費の全部又は一部に本交付金を充当予定</a:t>
            </a:r>
            <a:endParaRPr lang="ja-JP" altLang="en-US" sz="1400" dirty="0"/>
          </a:p>
        </p:txBody>
      </p:sp>
      <p:sp>
        <p:nvSpPr>
          <p:cNvPr id="24" name="タイトル 1">
            <a:extLst>
              <a:ext uri="{FF2B5EF4-FFF2-40B4-BE49-F238E27FC236}">
                <a16:creationId xmlns:a16="http://schemas.microsoft.com/office/drawing/2014/main" id="{D3725E78-00F7-E335-CB0F-8998D1B2C582}"/>
              </a:ext>
            </a:extLst>
          </p:cNvPr>
          <p:cNvSpPr txBox="1">
            <a:spLocks/>
          </p:cNvSpPr>
          <p:nvPr/>
        </p:nvSpPr>
        <p:spPr>
          <a:xfrm>
            <a:off x="7002608" y="535810"/>
            <a:ext cx="2009775" cy="304603"/>
          </a:xfrm>
          <a:prstGeom prst="rect">
            <a:avLst/>
          </a:prstGeom>
          <a:noFill/>
          <a:ln>
            <a:noFill/>
          </a:ln>
        </p:spPr>
        <p:txBody>
          <a:bodyPr anchor="ctr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ja-JP" altLang="en-US" sz="1200" b="1" dirty="0">
                <a:latin typeface="+mn-ea"/>
                <a:ea typeface="+mn-ea"/>
              </a:rPr>
              <a:t>＜令和</a:t>
            </a:r>
            <a:r>
              <a:rPr lang="ja-JP" altLang="en-US" sz="1200" b="1" dirty="0" smtClean="0">
                <a:latin typeface="+mn-ea"/>
                <a:ea typeface="+mn-ea"/>
              </a:rPr>
              <a:t>８年３月</a:t>
            </a:r>
            <a:r>
              <a:rPr lang="ja-JP" altLang="en-US" sz="1200" b="1" dirty="0">
                <a:latin typeface="+mn-ea"/>
                <a:ea typeface="+mn-ea"/>
              </a:rPr>
              <a:t>時点＞</a:t>
            </a:r>
          </a:p>
        </p:txBody>
      </p:sp>
    </p:spTree>
    <p:extLst>
      <p:ext uri="{BB962C8B-B14F-4D97-AF65-F5344CB8AC3E}">
        <p14:creationId xmlns:p14="http://schemas.microsoft.com/office/powerpoint/2010/main" val="2201370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テーマ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&#65279;<?xml version="1.0" encoding="utf-8" standalone="yes"?>
<Relationships xmlns="http://schemas.openxmlformats.org/package/2006/relationships">
  <Relationship Id="rId1" Type="http://schemas.openxmlformats.org/officeDocument/2006/relationships/customXmlProps" Target="itemProps1.xml" />
</Relationships>
</file>

<file path=customXml/_rels/item2.xml.rels>&#65279;<?xml version="1.0" encoding="utf-8" standalone="yes"?>
<Relationships xmlns="http://schemas.openxmlformats.org/package/2006/relationships">
  <Relationship Id="rId1" Type="http://schemas.openxmlformats.org/officeDocument/2006/relationships/customXmlProps" Target="itemProps2.xml" />
</Relationships>
</file>

<file path=customXml/_rels/item3.xml.rels>&#65279;<?xml version="1.0" encoding="utf-8" standalone="yes"?>
<Relationships xmlns="http://schemas.openxmlformats.org/package/2006/relationships">
  <Relationship Id="rId1" Type="http://schemas.openxmlformats.org/officeDocument/2006/relationships/customXmlProps" Target="itemProps3.xml" />
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2DEEE9468F64B644ABFFBB3862C1BC74" ma:contentTypeVersion="7" ma:contentTypeDescription="新しいドキュメントを作成します。" ma:contentTypeScope="" ma:versionID="6c55aa6c89a95ef4df32a422dc7d21f8">
  <xsd:schema xmlns:xsd="http://www.w3.org/2001/XMLSchema" xmlns:xs="http://www.w3.org/2001/XMLSchema" xmlns:p="http://schemas.microsoft.com/office/2006/metadata/properties" xmlns:ns2="653e66e5-f1e1-441c-8122-6d36929cd6b7" targetNamespace="http://schemas.microsoft.com/office/2006/metadata/properties" ma:root="true" ma:fieldsID="ca41f22325bef7b36ee3abfa08f1c62c" ns2:_="">
    <xsd:import namespace="653e66e5-f1e1-441c-8122-6d36929cd6b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53e66e5-f1e1-441c-8122-6d36929cd6b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9446B3C0-C7E3-4D3F-A698-691AC128046B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81BBCA0D-AA3D-47C2-85AE-8A0B7DB61970}">
  <ds:schemaRefs>
    <ds:schemaRef ds:uri="http://purl.org/dc/terms/"/>
    <ds:schemaRef ds:uri="http://schemas.openxmlformats.org/package/2006/metadata/core-properties"/>
    <ds:schemaRef ds:uri="653e66e5-f1e1-441c-8122-6d36929cd6b7"/>
    <ds:schemaRef ds:uri="http://purl.org/dc/dcmitype/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2A887439-E3BC-4A0B-84EF-B396444C655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53e66e5-f1e1-441c-8122-6d36929cd6b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1725</TotalTime>
  <Words>252</Words>
  <Application>Microsoft Office PowerPoint</Application>
  <PresentationFormat>画面に合わせる (4:3)</PresentationFormat>
  <Paragraphs>25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Aptos</vt:lpstr>
      <vt:lpstr>Aptos Display</vt:lpstr>
      <vt:lpstr>游ゴシック</vt:lpstr>
      <vt:lpstr>游ゴシック Light</vt:lpstr>
      <vt:lpstr>Arial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松山 倫之(MATSUYAMA Tomoyuki)</dc:creator>
  <cp:lastModifiedBy> </cp:lastModifiedBy>
  <cp:revision>15</cp:revision>
  <cp:lastPrinted>2026-03-17T02:30:47Z</cp:lastPrinted>
  <dcterms:created xsi:type="dcterms:W3CDTF">2026-03-03T02:43:15Z</dcterms:created>
  <dcterms:modified xsi:type="dcterms:W3CDTF">2026-03-17T02:38:01Z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0x0101002DEEE9468F64B644ABFFBB3862C1BC74</vt:lpwstr>
  </property>
</Properties>
</file>